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40233600"/>
  <p:notesSz cx="6716713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54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87699" indent="379321" algn="l" rtl="0" fontAlgn="base">
      <a:spcBef>
        <a:spcPct val="0"/>
      </a:spcBef>
      <a:spcAft>
        <a:spcPct val="0"/>
      </a:spcAft>
      <a:defRPr sz="2654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75399" indent="758644" algn="l" rtl="0" fontAlgn="base">
      <a:spcBef>
        <a:spcPct val="0"/>
      </a:spcBef>
      <a:spcAft>
        <a:spcPct val="0"/>
      </a:spcAft>
      <a:defRPr sz="2654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63098" indent="1137966" algn="l" rtl="0" fontAlgn="base">
      <a:spcBef>
        <a:spcPct val="0"/>
      </a:spcBef>
      <a:spcAft>
        <a:spcPct val="0"/>
      </a:spcAft>
      <a:defRPr sz="2654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50797" indent="1517287" algn="l" rtl="0" fontAlgn="base">
      <a:spcBef>
        <a:spcPct val="0"/>
      </a:spcBef>
      <a:spcAft>
        <a:spcPct val="0"/>
      </a:spcAft>
      <a:defRPr sz="2654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4335105" algn="l" defTabSz="1734042" rtl="0" eaLnBrk="1" latinLnBrk="0" hangingPunct="1">
      <a:defRPr sz="2654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5202126" algn="l" defTabSz="1734042" rtl="0" eaLnBrk="1" latinLnBrk="0" hangingPunct="1">
      <a:defRPr sz="2654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6069147" algn="l" defTabSz="1734042" rtl="0" eaLnBrk="1" latinLnBrk="0" hangingPunct="1">
      <a:defRPr sz="2654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6936168" algn="l" defTabSz="1734042" rtl="0" eaLnBrk="1" latinLnBrk="0" hangingPunct="1">
      <a:defRPr sz="2654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654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F"/>
    <a:srgbClr val="FFF3B0"/>
    <a:srgbClr val="ABDBFE"/>
    <a:srgbClr val="1089F4"/>
    <a:srgbClr val="0E6FC6"/>
    <a:srgbClr val="00006E"/>
    <a:srgbClr val="F0C262"/>
    <a:srgbClr val="FCDF67"/>
    <a:srgbClr val="FFF781"/>
    <a:srgbClr val="FFF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9255" autoAdjust="0"/>
  </p:normalViewPr>
  <p:slideViewPr>
    <p:cSldViewPr snapToObjects="1">
      <p:cViewPr varScale="1">
        <p:scale>
          <a:sx n="20" d="100"/>
          <a:sy n="20" d="100"/>
        </p:scale>
        <p:origin x="2856" y="78"/>
      </p:cViewPr>
      <p:guideLst>
        <p:guide orient="horz" pos="-1565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37" d="100"/>
          <a:sy n="37" d="100"/>
        </p:scale>
        <p:origin x="-1488" y="-84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EEAABC2-475E-4D67-952D-701F5DE75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36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0200" y="685800"/>
            <a:ext cx="35052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330073-4EE3-4CA3-BB1A-30D3A1F7E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84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28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87699" algn="l" rtl="0" eaLnBrk="0" fontAlgn="base" hangingPunct="0">
      <a:spcBef>
        <a:spcPct val="30000"/>
      </a:spcBef>
      <a:spcAft>
        <a:spcPct val="0"/>
      </a:spcAft>
      <a:defRPr sz="1328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75399" algn="l" rtl="0" eaLnBrk="0" fontAlgn="base" hangingPunct="0">
      <a:spcBef>
        <a:spcPct val="30000"/>
      </a:spcBef>
      <a:spcAft>
        <a:spcPct val="0"/>
      </a:spcAft>
      <a:defRPr sz="1328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63098" algn="l" rtl="0" eaLnBrk="0" fontAlgn="base" hangingPunct="0">
      <a:spcBef>
        <a:spcPct val="30000"/>
      </a:spcBef>
      <a:spcAft>
        <a:spcPct val="0"/>
      </a:spcAft>
      <a:defRPr sz="1328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50797" algn="l" rtl="0" eaLnBrk="0" fontAlgn="base" hangingPunct="0">
      <a:spcBef>
        <a:spcPct val="30000"/>
      </a:spcBef>
      <a:spcAft>
        <a:spcPct val="0"/>
      </a:spcAft>
      <a:defRPr sz="1328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42182" algn="l" defTabSz="976873" rtl="0" eaLnBrk="1" latinLnBrk="0" hangingPunct="1">
      <a:defRPr sz="1328" kern="1200">
        <a:solidFill>
          <a:schemeClr val="tx1"/>
        </a:solidFill>
        <a:latin typeface="+mn-lt"/>
        <a:ea typeface="+mn-ea"/>
        <a:cs typeface="+mn-cs"/>
      </a:defRPr>
    </a:lvl6pPr>
    <a:lvl7pPr marL="2930619" algn="l" defTabSz="976873" rtl="0" eaLnBrk="1" latinLnBrk="0" hangingPunct="1">
      <a:defRPr sz="1328" kern="1200">
        <a:solidFill>
          <a:schemeClr val="tx1"/>
        </a:solidFill>
        <a:latin typeface="+mn-lt"/>
        <a:ea typeface="+mn-ea"/>
        <a:cs typeface="+mn-cs"/>
      </a:defRPr>
    </a:lvl7pPr>
    <a:lvl8pPr marL="3419056" algn="l" defTabSz="976873" rtl="0" eaLnBrk="1" latinLnBrk="0" hangingPunct="1">
      <a:defRPr sz="1328" kern="1200">
        <a:solidFill>
          <a:schemeClr val="tx1"/>
        </a:solidFill>
        <a:latin typeface="+mn-lt"/>
        <a:ea typeface="+mn-ea"/>
        <a:cs typeface="+mn-cs"/>
      </a:defRPr>
    </a:lvl8pPr>
    <a:lvl9pPr marL="3907490" algn="l" defTabSz="976873" rtl="0" eaLnBrk="1" latinLnBrk="0" hangingPunct="1">
      <a:defRPr sz="13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346971" y="8046720"/>
            <a:ext cx="34547251" cy="10728960"/>
          </a:xfrm>
          <a:ln>
            <a:noFill/>
          </a:ln>
        </p:spPr>
        <p:txBody>
          <a:bodyPr tIns="0" rIns="33262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9974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346962" y="18940748"/>
            <a:ext cx="34560663" cy="10281920"/>
          </a:xfrm>
        </p:spPr>
        <p:txBody>
          <a:bodyPr lIns="0" rIns="33262"/>
          <a:lstStyle>
            <a:lvl1pPr marL="0" marR="81304" indent="0" algn="r">
              <a:buNone/>
              <a:defRPr>
                <a:solidFill>
                  <a:schemeClr val="tx1"/>
                </a:solidFill>
              </a:defRPr>
            </a:lvl1pPr>
            <a:lvl2pPr marL="813033" indent="0" algn="ctr">
              <a:buNone/>
            </a:lvl2pPr>
            <a:lvl3pPr marL="1626066" indent="0" algn="ctr">
              <a:buNone/>
            </a:lvl3pPr>
            <a:lvl4pPr marL="2439100" indent="0" algn="ctr">
              <a:buNone/>
            </a:lvl4pPr>
            <a:lvl5pPr marL="3252133" indent="0" algn="ctr">
              <a:buNone/>
            </a:lvl5pPr>
            <a:lvl6pPr marL="4065166" indent="0" algn="ctr">
              <a:buNone/>
            </a:lvl6pPr>
            <a:lvl7pPr marL="4878199" indent="0" algn="ctr">
              <a:buNone/>
            </a:lvl7pPr>
            <a:lvl8pPr marL="5691232" indent="0" algn="ctr">
              <a:buNone/>
            </a:lvl8pPr>
            <a:lvl9pPr marL="6504266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8401-FB11-4BB7-9BDD-61A117EBD5AD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8D28-AB9C-4764-8322-05F2992BE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32C0-E1E7-4595-9BD2-8EAC4298BDE6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B026-C371-4FEF-8A2C-06DE0AAA7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5364495"/>
            <a:ext cx="9052560" cy="305756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5364495"/>
            <a:ext cx="26487120" cy="305756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9FEF-AF60-40FD-AB42-5D63D4A2B8C3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8343-0734-4F71-8C94-945256A7E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828B-CB46-4BB3-963A-A0BCB5BCDB6E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D753-3AD4-4768-9621-27E256476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49" y="7724855"/>
            <a:ext cx="34198560" cy="799307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9974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549" y="15867370"/>
            <a:ext cx="34198560" cy="8856978"/>
          </a:xfrm>
        </p:spPr>
        <p:txBody>
          <a:bodyPr lIns="83155" rIns="83155"/>
          <a:lstStyle>
            <a:lvl1pPr marL="0" indent="0">
              <a:buNone/>
              <a:defRPr sz="3911">
                <a:solidFill>
                  <a:schemeClr val="tx1"/>
                </a:solidFill>
              </a:defRPr>
            </a:lvl1pPr>
            <a:lvl2pPr>
              <a:buNone/>
              <a:defRPr sz="322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4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4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7B7B-9A14-4E72-92C5-7491CF3F07B7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9144-F67F-4F5B-A8C7-31D4FA7C5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4130652"/>
            <a:ext cx="36210240" cy="6705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264498"/>
            <a:ext cx="17769840" cy="26017728"/>
          </a:xfrm>
        </p:spPr>
        <p:txBody>
          <a:bodyPr/>
          <a:lstStyle>
            <a:lvl1pPr>
              <a:defRPr sz="4693"/>
            </a:lvl1pPr>
            <a:lvl2pPr>
              <a:defRPr sz="4302"/>
            </a:lvl2pPr>
            <a:lvl3pPr>
              <a:defRPr sz="3618"/>
            </a:lvl3pPr>
            <a:lvl4pPr>
              <a:defRPr sz="3227"/>
            </a:lvl4pPr>
            <a:lvl5pPr>
              <a:defRPr sz="322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11264498"/>
            <a:ext cx="17769840" cy="26017728"/>
          </a:xfrm>
        </p:spPr>
        <p:txBody>
          <a:bodyPr/>
          <a:lstStyle>
            <a:lvl1pPr>
              <a:defRPr sz="4693"/>
            </a:lvl1pPr>
            <a:lvl2pPr>
              <a:defRPr sz="4302"/>
            </a:lvl2pPr>
            <a:lvl3pPr>
              <a:defRPr sz="3618"/>
            </a:lvl3pPr>
            <a:lvl4pPr>
              <a:defRPr sz="3227"/>
            </a:lvl4pPr>
            <a:lvl5pPr>
              <a:defRPr sz="322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E255-0101-42F9-A055-F0EC5E005A36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65CC-5801-4AD4-9F9E-1D59EF971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4130652"/>
            <a:ext cx="36210240" cy="670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91" y="10884130"/>
            <a:ext cx="17776827" cy="3868200"/>
          </a:xfrm>
        </p:spPr>
        <p:txBody>
          <a:bodyPr lIns="83155" tIns="0" rIns="83155" bIns="0" anchor="ctr">
            <a:noAutofit/>
          </a:bodyPr>
          <a:lstStyle>
            <a:lvl1pPr marL="0" indent="0">
              <a:buNone/>
              <a:defRPr sz="4302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18" b="1"/>
            </a:lvl2pPr>
            <a:lvl3pPr>
              <a:buNone/>
              <a:defRPr sz="3227" b="1"/>
            </a:lvl3pPr>
            <a:lvl4pPr>
              <a:buNone/>
              <a:defRPr sz="2933" b="1"/>
            </a:lvl4pPr>
            <a:lvl5pPr>
              <a:buNone/>
              <a:defRPr sz="293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0438115" y="10910584"/>
            <a:ext cx="17783810" cy="3841748"/>
          </a:xfrm>
        </p:spPr>
        <p:txBody>
          <a:bodyPr lIns="83155" tIns="0" rIns="83155" bIns="0" anchor="ctr"/>
          <a:lstStyle>
            <a:lvl1pPr marL="0" indent="0">
              <a:buNone/>
              <a:defRPr sz="4302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18" b="1"/>
            </a:lvl2pPr>
            <a:lvl3pPr>
              <a:buNone/>
              <a:defRPr sz="3227" b="1"/>
            </a:lvl3pPr>
            <a:lvl4pPr>
              <a:buNone/>
              <a:defRPr sz="2933" b="1"/>
            </a:lvl4pPr>
            <a:lvl5pPr>
              <a:buNone/>
              <a:defRPr sz="293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11691" y="14752328"/>
            <a:ext cx="17776827" cy="22561558"/>
          </a:xfrm>
        </p:spPr>
        <p:txBody>
          <a:bodyPr tIns="0"/>
          <a:lstStyle>
            <a:lvl1pPr>
              <a:defRPr sz="3911"/>
            </a:lvl1pPr>
            <a:lvl2pPr>
              <a:defRPr sz="3618"/>
            </a:lvl2pPr>
            <a:lvl3pPr>
              <a:defRPr sz="3227"/>
            </a:lvl3pPr>
            <a:lvl4pPr>
              <a:defRPr sz="2933"/>
            </a:lvl4pPr>
            <a:lvl5pPr>
              <a:defRPr sz="2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5" y="14752328"/>
            <a:ext cx="17783810" cy="22561558"/>
          </a:xfrm>
        </p:spPr>
        <p:txBody>
          <a:bodyPr tIns="0"/>
          <a:lstStyle>
            <a:lvl1pPr>
              <a:defRPr sz="3911"/>
            </a:lvl1pPr>
            <a:lvl2pPr>
              <a:defRPr sz="3618"/>
            </a:lvl2pPr>
            <a:lvl3pPr>
              <a:defRPr sz="3227"/>
            </a:lvl3pPr>
            <a:lvl4pPr>
              <a:defRPr sz="2933"/>
            </a:lvl4pPr>
            <a:lvl5pPr>
              <a:defRPr sz="2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5874-322D-433D-9753-39D32AF40DCA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1801-CBE1-43D0-8A85-FD507E59E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4130652"/>
            <a:ext cx="36545520" cy="6705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897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544A-FE3B-4DA4-9329-BE9F2260DCEC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DCA3D-E76A-42FA-AC14-32DBB1BEA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8353-7A00-4D30-AF9C-A096F7AD96FE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792B-BBA9-4392-B63F-B2BD09B94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3017530"/>
            <a:ext cx="12070080" cy="681736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469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0" y="9834880"/>
            <a:ext cx="12070080" cy="26822400"/>
          </a:xfrm>
        </p:spPr>
        <p:txBody>
          <a:bodyPr lIns="33262" rIns="33262"/>
          <a:lstStyle>
            <a:lvl1pPr marL="0" indent="0" algn="l">
              <a:buNone/>
              <a:defRPr sz="2542"/>
            </a:lvl1pPr>
            <a:lvl2pPr indent="0" algn="l">
              <a:buNone/>
              <a:defRPr sz="2151"/>
            </a:lvl2pPr>
            <a:lvl3pPr indent="0" algn="l">
              <a:buNone/>
              <a:defRPr sz="1760"/>
            </a:lvl3pPr>
            <a:lvl4pPr indent="0" algn="l">
              <a:buNone/>
              <a:defRPr sz="1662"/>
            </a:lvl4pPr>
            <a:lvl5pPr indent="0" algn="l">
              <a:buNone/>
              <a:defRPr sz="166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730220" y="9834880"/>
            <a:ext cx="22491700" cy="26822400"/>
          </a:xfrm>
        </p:spPr>
        <p:txBody>
          <a:bodyPr tIns="0"/>
          <a:lstStyle>
            <a:lvl1pPr>
              <a:defRPr sz="4987"/>
            </a:lvl1pPr>
            <a:lvl2pPr>
              <a:defRPr sz="4693"/>
            </a:lvl2pPr>
            <a:lvl3pPr>
              <a:defRPr sz="4302"/>
            </a:lvl3pPr>
            <a:lvl4pPr>
              <a:defRPr sz="3618"/>
            </a:lvl4pPr>
            <a:lvl5pPr>
              <a:defRPr sz="322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0A05-4E52-4D48-BA19-5BFE48A66EB5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F6D3-2082-4E74-8C70-866C14173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13929256" y="6500164"/>
            <a:ext cx="23133932" cy="2413933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>
              <a:defRPr/>
            </a:pPr>
            <a:endParaRPr lang="en-US" sz="1711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35217986" y="31444834"/>
            <a:ext cx="684918" cy="91215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>
              <a:defRPr/>
            </a:pPr>
            <a:endParaRPr lang="en-US" sz="1711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42687" y="34123782"/>
            <a:ext cx="40318973" cy="61098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2613" tIns="81307" rIns="162613" bIns="81307"/>
          <a:lstStyle/>
          <a:p>
            <a:pPr>
              <a:defRPr/>
            </a:pPr>
            <a:endParaRPr lang="en-US" sz="1711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19278600" y="36490467"/>
            <a:ext cx="20955000" cy="37431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2613" tIns="81307" rIns="162613" bIns="81307"/>
          <a:lstStyle/>
          <a:p>
            <a:pPr>
              <a:defRPr/>
            </a:pPr>
            <a:endParaRPr lang="en-US" sz="1711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51" y="6905054"/>
            <a:ext cx="9736531" cy="9284712"/>
          </a:xfrm>
        </p:spPr>
        <p:txBody>
          <a:bodyPr lIns="83155" rIns="83155" bIns="83155"/>
          <a:lstStyle>
            <a:lvl1pPr algn="l">
              <a:buNone/>
              <a:defRPr sz="3618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2240" y="16595538"/>
            <a:ext cx="9723120" cy="12785344"/>
          </a:xfrm>
        </p:spPr>
        <p:txBody>
          <a:bodyPr lIns="116417" rIns="83155"/>
          <a:lstStyle>
            <a:lvl1pPr marL="0" indent="0" algn="l">
              <a:spcBef>
                <a:spcPts val="445"/>
              </a:spcBef>
              <a:buFontTx/>
              <a:buNone/>
              <a:defRPr sz="2347"/>
            </a:lvl1pPr>
            <a:lvl2pPr>
              <a:defRPr sz="2151"/>
            </a:lvl2pPr>
            <a:lvl3pPr>
              <a:defRPr sz="1760"/>
            </a:lvl3pPr>
            <a:lvl4pPr>
              <a:defRPr sz="1662"/>
            </a:lvl4pPr>
            <a:lvl5pPr>
              <a:defRPr sz="166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5337490" y="7037168"/>
            <a:ext cx="20317968" cy="230672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567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0612-D8D6-46AC-8FFF-12EAD9744E27}" type="datetimeFigureOut">
              <a:rPr lang="en-US"/>
              <a:pPr>
                <a:defRPr/>
              </a:pPr>
              <a:t>5/23/2021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540072" y="37291685"/>
            <a:ext cx="2681464" cy="21406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4E976-EF95-4421-A44C-8E28F151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42687" y="-41088"/>
            <a:ext cx="40318973" cy="610982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2613" tIns="81307" rIns="162613" bIns="81307"/>
          <a:lstStyle/>
          <a:p>
            <a:pPr>
              <a:defRPr/>
            </a:pPr>
            <a:endParaRPr lang="en-US" sz="1711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9278600" y="-41084"/>
            <a:ext cx="20955000" cy="3743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2613" tIns="81307" rIns="162613" bIns="81307"/>
          <a:lstStyle/>
          <a:p>
            <a:pPr>
              <a:defRPr/>
            </a:pPr>
            <a:endParaRPr lang="en-US" sz="1711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2012072" y="4129368"/>
            <a:ext cx="3620946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8315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012072" y="11356790"/>
            <a:ext cx="36209464" cy="2574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6309" tIns="83155" rIns="166309" bIns="83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012072" y="37291685"/>
            <a:ext cx="9387064" cy="21406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5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7BAD5B1-215A-4B70-9B2F-9DD3F59B51B6}" type="datetimeFigureOut">
              <a:rPr lang="en-US"/>
              <a:pPr>
                <a:defRPr/>
              </a:pPr>
              <a:t>5/23/2021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734802" y="37291685"/>
            <a:ext cx="14751933" cy="21406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5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4868733" y="37291685"/>
            <a:ext cx="3352800" cy="214069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15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59F319-7D5F-444B-915A-27B7473AC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83431" y="1187455"/>
            <a:ext cx="40394645" cy="380887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711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711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97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97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97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97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97">
          <a:solidFill>
            <a:schemeClr val="tx2"/>
          </a:solidFill>
          <a:latin typeface="Calibri" pitchFamily="34" charset="0"/>
        </a:defRPr>
      </a:lvl5pPr>
      <a:lvl6pPr marL="251829" algn="l" rtl="0" fontAlgn="base">
        <a:spcBef>
          <a:spcPct val="0"/>
        </a:spcBef>
        <a:spcAft>
          <a:spcPct val="0"/>
        </a:spcAft>
        <a:defRPr sz="8897">
          <a:solidFill>
            <a:schemeClr val="tx2"/>
          </a:solidFill>
          <a:latin typeface="Calibri" pitchFamily="34" charset="0"/>
        </a:defRPr>
      </a:lvl6pPr>
      <a:lvl7pPr marL="503660" algn="l" rtl="0" fontAlgn="base">
        <a:spcBef>
          <a:spcPct val="0"/>
        </a:spcBef>
        <a:spcAft>
          <a:spcPct val="0"/>
        </a:spcAft>
        <a:defRPr sz="8897">
          <a:solidFill>
            <a:schemeClr val="tx2"/>
          </a:solidFill>
          <a:latin typeface="Calibri" pitchFamily="34" charset="0"/>
        </a:defRPr>
      </a:lvl7pPr>
      <a:lvl8pPr marL="755490" algn="l" rtl="0" fontAlgn="base">
        <a:spcBef>
          <a:spcPct val="0"/>
        </a:spcBef>
        <a:spcAft>
          <a:spcPct val="0"/>
        </a:spcAft>
        <a:defRPr sz="8897">
          <a:solidFill>
            <a:schemeClr val="tx2"/>
          </a:solidFill>
          <a:latin typeface="Calibri" pitchFamily="34" charset="0"/>
        </a:defRPr>
      </a:lvl8pPr>
      <a:lvl9pPr marL="1007321" algn="l" rtl="0" fontAlgn="base">
        <a:spcBef>
          <a:spcPct val="0"/>
        </a:spcBef>
        <a:spcAft>
          <a:spcPct val="0"/>
        </a:spcAft>
        <a:defRPr sz="8897">
          <a:solidFill>
            <a:schemeClr val="tx2"/>
          </a:solidFill>
          <a:latin typeface="Calibri" pitchFamily="34" charset="0"/>
        </a:defRPr>
      </a:lvl9pPr>
    </p:titleStyle>
    <p:bodyStyle>
      <a:lvl1pPr marL="485827" indent="-485827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136181" indent="-43770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4302" kern="1200">
          <a:solidFill>
            <a:schemeClr val="tx1"/>
          </a:solidFill>
          <a:latin typeface="+mn-lt"/>
          <a:ea typeface="+mn-ea"/>
          <a:cs typeface="+mn-cs"/>
        </a:defRPr>
      </a:lvl2pPr>
      <a:lvl3pPr marL="1625112" indent="-4377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3813" kern="1200">
          <a:solidFill>
            <a:schemeClr val="tx1"/>
          </a:solidFill>
          <a:latin typeface="+mn-lt"/>
          <a:ea typeface="+mn-ea"/>
          <a:cs typeface="+mn-cs"/>
        </a:defRPr>
      </a:lvl3pPr>
      <a:lvl4pPr marL="2112491" indent="-37251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3618" kern="1200">
          <a:solidFill>
            <a:schemeClr val="tx1"/>
          </a:solidFill>
          <a:latin typeface="+mn-lt"/>
          <a:ea typeface="+mn-ea"/>
          <a:cs typeface="+mn-cs"/>
        </a:defRPr>
      </a:lvl4pPr>
      <a:lvl5pPr marL="2599869" indent="-372518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3618" kern="1200">
          <a:solidFill>
            <a:schemeClr val="tx1"/>
          </a:solidFill>
          <a:latin typeface="+mn-lt"/>
          <a:ea typeface="+mn-ea"/>
          <a:cs typeface="+mn-cs"/>
        </a:defRPr>
      </a:lvl5pPr>
      <a:lvl6pPr marL="3089526" indent="-37399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3227" kern="1200">
          <a:solidFill>
            <a:schemeClr val="tx1"/>
          </a:solidFill>
          <a:latin typeface="+mn-lt"/>
          <a:ea typeface="+mn-ea"/>
          <a:cs typeface="+mn-cs"/>
        </a:defRPr>
      </a:lvl6pPr>
      <a:lvl7pPr marL="3414740" indent="-32521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9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902559" indent="-325213" algn="l" rtl="0" eaLnBrk="1" latinLnBrk="0" hangingPunct="1">
        <a:spcBef>
          <a:spcPct val="20000"/>
        </a:spcBef>
        <a:buClr>
          <a:schemeClr val="tx2"/>
        </a:buClr>
        <a:buChar char="•"/>
        <a:defRPr kumimoji="0" sz="2933" kern="1200">
          <a:solidFill>
            <a:schemeClr val="tx1"/>
          </a:solidFill>
          <a:latin typeface="+mn-lt"/>
          <a:ea typeface="+mn-ea"/>
          <a:cs typeface="+mn-cs"/>
        </a:defRPr>
      </a:lvl8pPr>
      <a:lvl9pPr marL="4390379" indent="-32521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54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3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26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39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521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65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781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691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04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FF686E9-503B-334A-AC56-BFD70C55D918}"/>
              </a:ext>
            </a:extLst>
          </p:cNvPr>
          <p:cNvSpPr/>
          <p:nvPr/>
        </p:nvSpPr>
        <p:spPr>
          <a:xfrm>
            <a:off x="0" y="-2239"/>
            <a:ext cx="40233600" cy="59009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 dirty="0"/>
          </a:p>
        </p:txBody>
      </p:sp>
      <p:sp>
        <p:nvSpPr>
          <p:cNvPr id="47" name="Text Box 168">
            <a:extLst>
              <a:ext uri="{FF2B5EF4-FFF2-40B4-BE49-F238E27FC236}">
                <a16:creationId xmlns:a16="http://schemas.microsoft.com/office/drawing/2014/main" id="{5435D722-44A6-184D-B256-AAD988D8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180" y="258097"/>
            <a:ext cx="33315207" cy="533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694" tIns="16847" rIns="33694" bIns="16847" anchor="ctr">
            <a:spAutoFit/>
          </a:bodyPr>
          <a:lstStyle/>
          <a:p>
            <a:pPr algn="ctr" defTabSz="336840" eaLnBrk="0" hangingPunct="0">
              <a:lnSpc>
                <a:spcPts val="9954"/>
              </a:lnSpc>
              <a:spcAft>
                <a:spcPts val="1173"/>
              </a:spcAft>
            </a:pPr>
            <a:r>
              <a:rPr lang="en-US" sz="8000" dirty="0"/>
              <a:t>Preoperative Predictors for Open Reduction of Displaced Supracondylar </a:t>
            </a:r>
            <a:r>
              <a:rPr lang="en-US" sz="8000" dirty="0" err="1"/>
              <a:t>Humerus</a:t>
            </a:r>
            <a:r>
              <a:rPr lang="en-US" sz="8000" dirty="0"/>
              <a:t> Fractures</a:t>
            </a:r>
            <a:endParaRPr lang="en-US" sz="8000" kern="0" dirty="0">
              <a:solidFill>
                <a:srgbClr val="FFF78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6000" dirty="0"/>
              <a:t>Luke David Latario MD</a:t>
            </a:r>
            <a:r>
              <a:rPr lang="en-US" sz="6000" baseline="30000" dirty="0"/>
              <a:t>1</a:t>
            </a:r>
            <a:r>
              <a:rPr lang="en-US" sz="6000" dirty="0"/>
              <a:t>, Marc G Lubitz MD</a:t>
            </a:r>
            <a:r>
              <a:rPr lang="en-US" sz="6000" baseline="30000" dirty="0"/>
              <a:t>1</a:t>
            </a:r>
            <a:r>
              <a:rPr lang="en-US" sz="6000" dirty="0"/>
              <a:t>, Ankur Shah Narain MD</a:t>
            </a:r>
            <a:r>
              <a:rPr lang="en-US" sz="6000" baseline="30000" dirty="0"/>
              <a:t>1</a:t>
            </a:r>
            <a:r>
              <a:rPr lang="en-US" sz="6000" dirty="0"/>
              <a:t>, Eric Swart MD</a:t>
            </a:r>
            <a:r>
              <a:rPr lang="en-US" sz="6000" baseline="30000" dirty="0"/>
              <a:t>2</a:t>
            </a:r>
            <a:r>
              <a:rPr lang="en-US" sz="6000" dirty="0"/>
              <a:t>,  Errol Steven Mortimer MD</a:t>
            </a:r>
            <a:r>
              <a:rPr lang="en-US" sz="6000" baseline="30000" dirty="0"/>
              <a:t>1</a:t>
            </a:r>
          </a:p>
          <a:p>
            <a:r>
              <a:rPr lang="en-US" sz="4800" baseline="30000" dirty="0"/>
              <a:t>1 </a:t>
            </a:r>
            <a:r>
              <a:rPr lang="en-US" sz="4800" dirty="0"/>
              <a:t>Department of Orthopedic Surgery, UMass Memorial Medical Center. Worcester, MA. </a:t>
            </a:r>
            <a:r>
              <a:rPr lang="en-US" sz="4800" baseline="30000" dirty="0"/>
              <a:t>2</a:t>
            </a:r>
            <a:r>
              <a:rPr lang="en-US" sz="4800" dirty="0"/>
              <a:t>Lahey Medical Center, Burlington, MA.</a:t>
            </a:r>
          </a:p>
        </p:txBody>
      </p:sp>
      <p:sp>
        <p:nvSpPr>
          <p:cNvPr id="48" name="Text Box 170">
            <a:extLst>
              <a:ext uri="{FF2B5EF4-FFF2-40B4-BE49-F238E27FC236}">
                <a16:creationId xmlns:a16="http://schemas.microsoft.com/office/drawing/2014/main" id="{B51D0E3D-3295-EE4D-832B-D5199A61E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2469" y="6617945"/>
            <a:ext cx="239622" cy="60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8652" tIns="59327" rIns="118652" bIns="59327">
            <a:spAutoFit/>
          </a:bodyPr>
          <a:lstStyle/>
          <a:p>
            <a:pPr defTabSz="1185925" eaLnBrk="0" hangingPunct="0"/>
            <a:endParaRPr lang="en-US" sz="3129"/>
          </a:p>
        </p:txBody>
      </p:sp>
      <p:sp>
        <p:nvSpPr>
          <p:cNvPr id="49" name="Rectangle 323">
            <a:extLst>
              <a:ext uri="{FF2B5EF4-FFF2-40B4-BE49-F238E27FC236}">
                <a16:creationId xmlns:a16="http://schemas.microsoft.com/office/drawing/2014/main" id="{D5E735BF-A61C-2A43-8FFB-18D08955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04947"/>
            <a:ext cx="184731" cy="49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595"/>
          </a:p>
        </p:txBody>
      </p:sp>
      <p:pic>
        <p:nvPicPr>
          <p:cNvPr id="50" name="Picture 49" descr="UMMS-Informal-2col.tif.tiff">
            <a:extLst>
              <a:ext uri="{FF2B5EF4-FFF2-40B4-BE49-F238E27FC236}">
                <a16:creationId xmlns:a16="http://schemas.microsoft.com/office/drawing/2014/main" id="{E37D4FE9-29D6-2349-8F0B-C8CB7EFD2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3" y="1774960"/>
            <a:ext cx="2324608" cy="2993467"/>
          </a:xfrm>
          <a:prstGeom prst="rect">
            <a:avLst/>
          </a:prstGeom>
        </p:spPr>
      </p:pic>
      <p:sp>
        <p:nvSpPr>
          <p:cNvPr id="51" name="Text Box 169">
            <a:extLst>
              <a:ext uri="{FF2B5EF4-FFF2-40B4-BE49-F238E27FC236}">
                <a16:creationId xmlns:a16="http://schemas.microsoft.com/office/drawing/2014/main" id="{D7516F2F-88B8-B940-B626-52A68766A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35" y="7529663"/>
            <a:ext cx="12489063" cy="9831614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357632" rIns="178816" bIns="357632">
            <a:no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Supracondylar humerus fractures are a common pediatric orthopedic injury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Many displaced fractures can be closed reduced and percutaneously pinned, some require open reduction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Complications include vascular compromise, neuropraxia, malunion, and compartment syndrome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Most pediatric upper extremity trauma is managed by surgeons without pediatric fellowship training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Preoperative predictors for open reduction can better risk stratify patients and inform decisions for transfer of care to tertiary care facilities </a:t>
            </a:r>
          </a:p>
        </p:txBody>
      </p:sp>
      <p:sp>
        <p:nvSpPr>
          <p:cNvPr id="52" name="Text Box 172">
            <a:extLst>
              <a:ext uri="{FF2B5EF4-FFF2-40B4-BE49-F238E27FC236}">
                <a16:creationId xmlns:a16="http://schemas.microsoft.com/office/drawing/2014/main" id="{D4207804-2C88-9C4D-AC02-19F5EA227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34" y="18959854"/>
            <a:ext cx="12395028" cy="731696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536448" rIns="178816" bIns="357632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/>
              <a:t>IRB approved retrospective review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/>
              <a:t>Single level 1 trauma center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/>
              <a:t>January 1</a:t>
            </a:r>
            <a:r>
              <a:rPr lang="en-US" sz="4000" baseline="30000" dirty="0"/>
              <a:t>st</a:t>
            </a:r>
            <a:r>
              <a:rPr lang="en-US" sz="4000" dirty="0"/>
              <a:t> 2014- December 31</a:t>
            </a:r>
            <a:r>
              <a:rPr lang="en-US" sz="4000" baseline="30000" dirty="0"/>
              <a:t>st</a:t>
            </a:r>
            <a:r>
              <a:rPr lang="en-US" sz="4000" dirty="0"/>
              <a:t> 2019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Age 2-13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Bivariate analysis using chi-square analysis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Final multivariate model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</a:rPr>
              <a:t>Backwards, stepwise regression process 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</a:rPr>
              <a:t>Included all potential predictor variables with a bivariate p ≤ 0.1 and sequentially excluded variables with highest p-values until only those reaching significance remained</a:t>
            </a:r>
          </a:p>
          <a:p>
            <a:pPr marL="178820" defTabSz="1750946" fontAlgn="auto">
              <a:spcBef>
                <a:spcPts val="0"/>
              </a:spcBef>
              <a:spcAft>
                <a:spcPts val="2347"/>
              </a:spcAft>
              <a:defRPr/>
            </a:pPr>
            <a:endParaRPr lang="en-US" sz="4693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3" name="Text Box 177">
            <a:extLst>
              <a:ext uri="{FF2B5EF4-FFF2-40B4-BE49-F238E27FC236}">
                <a16:creationId xmlns:a16="http://schemas.microsoft.com/office/drawing/2014/main" id="{D076BACE-A674-104E-9602-E232ACAE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5724" y="26017365"/>
            <a:ext cx="13553878" cy="590092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4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178816" tIns="447040" rIns="178816" bIns="1072896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800" dirty="0">
                <a:ea typeface="Times New Roman" panose="02020603050405020304" pitchFamily="18" charset="0"/>
              </a:rPr>
              <a:t>Patients with open fracture, flexion type and coronal plane displacement have higher risk of open reduction</a:t>
            </a:r>
          </a:p>
          <a:p>
            <a:pPr marL="457200" indent="-457200">
              <a:buFont typeface="Arial"/>
              <a:buChar char="•"/>
            </a:pPr>
            <a:r>
              <a:rPr lang="en-US" sz="4800" dirty="0">
                <a:ea typeface="Times New Roman" panose="02020603050405020304" pitchFamily="18" charset="0"/>
              </a:rPr>
              <a:t>These fractures may be considered for transfer for management by surgeons experienced with open reduction of pediatric elbow fractures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4" name="Text Box 183">
            <a:extLst>
              <a:ext uri="{FF2B5EF4-FFF2-40B4-BE49-F238E27FC236}">
                <a16:creationId xmlns:a16="http://schemas.microsoft.com/office/drawing/2014/main" id="{AA98EC50-570B-3841-8965-1B6A7BB3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50" y="6211456"/>
            <a:ext cx="12416048" cy="1040198"/>
          </a:xfrm>
          <a:prstGeom prst="rect">
            <a:avLst/>
          </a:prstGeom>
          <a:solidFill>
            <a:srgbClr val="000046"/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89408" rIns="50368" bIns="89408" anchor="ctr">
            <a:noAutofit/>
          </a:bodyPr>
          <a:lstStyle/>
          <a:p>
            <a:pPr marL="100739" eaLnBrk="0" hangingPunct="0">
              <a:defRPr/>
            </a:pPr>
            <a:r>
              <a:rPr lang="en-US" sz="5280" b="1" dirty="0">
                <a:solidFill>
                  <a:srgbClr val="FFF781"/>
                </a:solidFill>
                <a:latin typeface="+mj-lt"/>
              </a:rPr>
              <a:t>BACKGROUND</a:t>
            </a:r>
          </a:p>
        </p:txBody>
      </p:sp>
      <p:sp>
        <p:nvSpPr>
          <p:cNvPr id="55" name="Text Box 185">
            <a:extLst>
              <a:ext uri="{FF2B5EF4-FFF2-40B4-BE49-F238E27FC236}">
                <a16:creationId xmlns:a16="http://schemas.microsoft.com/office/drawing/2014/main" id="{01BDD679-3410-D840-8A77-D9E70774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97" y="17643975"/>
            <a:ext cx="12547201" cy="1037870"/>
          </a:xfrm>
          <a:prstGeom prst="rect">
            <a:avLst/>
          </a:prstGeom>
          <a:solidFill>
            <a:srgbClr val="00004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178816" tIns="89408" rIns="50368" bIns="89408" anchor="ctr">
            <a:noAutofit/>
          </a:bodyPr>
          <a:lstStyle/>
          <a:p>
            <a:pPr marL="100739" eaLnBrk="0" hangingPunct="0">
              <a:defRPr/>
            </a:pPr>
            <a:r>
              <a:rPr lang="en-US" sz="5280" b="1" dirty="0">
                <a:solidFill>
                  <a:srgbClr val="FFF781"/>
                </a:solidFill>
                <a:latin typeface="Calibri"/>
                <a:cs typeface="Calibri"/>
              </a:rPr>
              <a:t>MATERIALS &amp; METHODS</a:t>
            </a:r>
          </a:p>
        </p:txBody>
      </p:sp>
      <p:sp>
        <p:nvSpPr>
          <p:cNvPr id="57" name="Text Box 183">
            <a:extLst>
              <a:ext uri="{FF2B5EF4-FFF2-40B4-BE49-F238E27FC236}">
                <a16:creationId xmlns:a16="http://schemas.microsoft.com/office/drawing/2014/main" id="{8855EB5F-6FF0-1048-9FD0-4ADAB83DF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4979" y="6134285"/>
            <a:ext cx="12644053" cy="1427154"/>
          </a:xfrm>
          <a:prstGeom prst="rect">
            <a:avLst/>
          </a:prstGeom>
          <a:solidFill>
            <a:srgbClr val="00004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89408" rIns="50368" bIns="89408" anchor="ctr">
            <a:noAutofit/>
          </a:bodyPr>
          <a:lstStyle/>
          <a:p>
            <a:pPr marL="100739" eaLnBrk="0" hangingPunct="0">
              <a:defRPr/>
            </a:pPr>
            <a:r>
              <a:rPr lang="en-US" sz="5000" b="1" dirty="0">
                <a:solidFill>
                  <a:srgbClr val="FFF781"/>
                </a:solidFill>
                <a:latin typeface="Calibri (heading)"/>
                <a:cs typeface="Calibri"/>
              </a:rPr>
              <a:t>Table 1: Patient demographic and clinical factors </a:t>
            </a:r>
          </a:p>
        </p:txBody>
      </p:sp>
      <p:sp>
        <p:nvSpPr>
          <p:cNvPr id="58" name="Text Box 183">
            <a:extLst>
              <a:ext uri="{FF2B5EF4-FFF2-40B4-BE49-F238E27FC236}">
                <a16:creationId xmlns:a16="http://schemas.microsoft.com/office/drawing/2014/main" id="{06D7382B-24B7-EF42-9516-E875105A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2553" y="24705119"/>
            <a:ext cx="13553878" cy="826644"/>
          </a:xfrm>
          <a:prstGeom prst="rect">
            <a:avLst/>
          </a:prstGeom>
          <a:solidFill>
            <a:srgbClr val="00004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89408" rIns="50368" bIns="89408" anchor="ctr">
            <a:noAutofit/>
          </a:bodyPr>
          <a:lstStyle/>
          <a:p>
            <a:pPr marL="100739" eaLnBrk="0" hangingPunct="0">
              <a:defRPr/>
            </a:pPr>
            <a:r>
              <a:rPr lang="en-US" sz="5280" b="1" dirty="0">
                <a:solidFill>
                  <a:srgbClr val="FFF781"/>
                </a:solidFill>
                <a:latin typeface="+mj-lt"/>
              </a:rPr>
              <a:t>CONCLUSIONS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9FBD4EC-18FA-4F44-94A3-8E0F69F4AD3D}"/>
              </a:ext>
            </a:extLst>
          </p:cNvPr>
          <p:cNvSpPr txBox="1"/>
          <p:nvPr/>
        </p:nvSpPr>
        <p:spPr>
          <a:xfrm>
            <a:off x="592033" y="27943225"/>
            <a:ext cx="12489064" cy="12123143"/>
          </a:xfrm>
          <a:prstGeom prst="rect">
            <a:avLst/>
          </a:prstGeom>
          <a:solidFill>
            <a:schemeClr val="bg1"/>
          </a:solidFill>
        </p:spPr>
        <p:txBody>
          <a:bodyPr wrap="square" tIns="0" rIns="178816" bIns="3576320" rtlCol="0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400" dirty="0">
                <a:cs typeface="Arial"/>
              </a:rPr>
              <a:t>195 patients underwent closed reduction percutaneous pinning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20 required open reduction 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3 open fractures </a:t>
            </a:r>
          </a:p>
          <a:p>
            <a:pPr marL="457200" lvl="0" indent="-457200" defTabSz="292608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400" dirty="0">
                <a:solidFill>
                  <a:prstClr val="black"/>
                </a:solidFill>
                <a:cs typeface="Arial"/>
              </a:rPr>
              <a:t>Bivariate analysis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Age greater than 6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Flexion type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Open fracture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Coronal displacement &gt;30%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Lateral displacement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shortening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Tip-skin distance less than 14 mm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Medial comminution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Type 3 </a:t>
            </a:r>
            <a:r>
              <a:rPr lang="en-US" sz="4400" dirty="0" err="1">
                <a:solidFill>
                  <a:prstClr val="black"/>
                </a:solidFill>
              </a:rPr>
              <a:t>Gartland</a:t>
            </a:r>
            <a:endParaRPr lang="en-US" sz="4400" dirty="0">
              <a:solidFill>
                <a:prstClr val="black"/>
              </a:solidFill>
              <a:cs typeface="Arial"/>
            </a:endParaRPr>
          </a:p>
          <a:p>
            <a:pPr marL="457200" lvl="0" indent="-457200" defTabSz="292608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400" dirty="0">
                <a:solidFill>
                  <a:prstClr val="black"/>
                </a:solidFill>
                <a:cs typeface="Arial"/>
              </a:rPr>
              <a:t>Multivariate analysis 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Flexion type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Coronal displacement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</a:rPr>
              <a:t>Open fracture </a:t>
            </a:r>
          </a:p>
        </p:txBody>
      </p:sp>
      <p:sp>
        <p:nvSpPr>
          <p:cNvPr id="61" name="Text Box 183">
            <a:extLst>
              <a:ext uri="{FF2B5EF4-FFF2-40B4-BE49-F238E27FC236}">
                <a16:creationId xmlns:a16="http://schemas.microsoft.com/office/drawing/2014/main" id="{B85A8E1B-61AD-FC40-9384-531C9BD8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1913" y="20967164"/>
            <a:ext cx="13441784" cy="3203580"/>
          </a:xfrm>
          <a:prstGeom prst="rect">
            <a:avLst/>
          </a:prstGeom>
          <a:solidFill>
            <a:srgbClr val="00004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89408" rIns="50368" bIns="89408" anchor="ctr">
            <a:noAutofit/>
          </a:bodyPr>
          <a:lstStyle/>
          <a:p>
            <a:pPr marL="100739" eaLnBrk="0" hangingPunct="0">
              <a:defRPr/>
            </a:pPr>
            <a:r>
              <a:rPr lang="en-US" sz="5000" b="1" dirty="0">
                <a:solidFill>
                  <a:srgbClr val="FFF781"/>
                </a:solidFill>
                <a:latin typeface="+mj-lt"/>
              </a:rPr>
              <a:t>Figure 1: Example AP and lateral x-rays of fracture with minimal sagittal plane deformity and significant coronal deformity requiring open reduction</a:t>
            </a:r>
          </a:p>
        </p:txBody>
      </p:sp>
      <p:sp>
        <p:nvSpPr>
          <p:cNvPr id="62" name="Text Box 183">
            <a:extLst>
              <a:ext uri="{FF2B5EF4-FFF2-40B4-BE49-F238E27FC236}">
                <a16:creationId xmlns:a16="http://schemas.microsoft.com/office/drawing/2014/main" id="{32E1B764-9DD4-9147-B80F-4904B32A0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98" y="26559518"/>
            <a:ext cx="12489064" cy="1101009"/>
          </a:xfrm>
          <a:prstGeom prst="rect">
            <a:avLst/>
          </a:prstGeom>
          <a:solidFill>
            <a:srgbClr val="00004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89408" rIns="50368" bIns="89408" anchor="ctr">
            <a:noAutofit/>
          </a:bodyPr>
          <a:lstStyle/>
          <a:p>
            <a:pPr marL="100739" eaLnBrk="0" hangingPunct="0">
              <a:defRPr/>
            </a:pPr>
            <a:r>
              <a:rPr lang="en-US" sz="5280" b="1" dirty="0">
                <a:solidFill>
                  <a:srgbClr val="FFF781"/>
                </a:solidFill>
                <a:latin typeface="+mj-lt"/>
              </a:rPr>
              <a:t>RESULTS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E3A4F94-2B4F-7340-860E-B9415EB20AD7}"/>
              </a:ext>
            </a:extLst>
          </p:cNvPr>
          <p:cNvGrpSpPr>
            <a:grpSpLocks noChangeAspect="1"/>
          </p:cNvGrpSpPr>
          <p:nvPr/>
        </p:nvGrpSpPr>
        <p:grpSpPr>
          <a:xfrm>
            <a:off x="36459387" y="1273067"/>
            <a:ext cx="2805626" cy="2950464"/>
            <a:chOff x="24079200" y="286590"/>
            <a:chExt cx="1828800" cy="1923210"/>
          </a:xfrm>
        </p:grpSpPr>
        <p:pic>
          <p:nvPicPr>
            <p:cNvPr id="64" name="Picture 63" descr="Dept Logo-01.eps">
              <a:extLst>
                <a:ext uri="{FF2B5EF4-FFF2-40B4-BE49-F238E27FC236}">
                  <a16:creationId xmlns:a16="http://schemas.microsoft.com/office/drawing/2014/main" id="{913661E3-778F-7F43-A30D-5643E274B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0" y="1626141"/>
              <a:ext cx="1828800" cy="583659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65" name="Picture 64" descr="aerialHP.jpg">
              <a:extLst>
                <a:ext uri="{FF2B5EF4-FFF2-40B4-BE49-F238E27FC236}">
                  <a16:creationId xmlns:a16="http://schemas.microsoft.com/office/drawing/2014/main" id="{00A5FA8F-8798-3C4F-99F3-0A4420F61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0" y="286590"/>
              <a:ext cx="1828800" cy="1371600"/>
            </a:xfrm>
            <a:prstGeom prst="rect">
              <a:avLst/>
            </a:prstGeom>
          </p:spPr>
        </p:pic>
      </p:grpSp>
      <p:sp>
        <p:nvSpPr>
          <p:cNvPr id="22" name="Text Box 177">
            <a:extLst>
              <a:ext uri="{FF2B5EF4-FFF2-40B4-BE49-F238E27FC236}">
                <a16:creationId xmlns:a16="http://schemas.microsoft.com/office/drawing/2014/main" id="{79067C71-9B31-445B-A549-3CC4B1996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0469" y="33869511"/>
            <a:ext cx="13553228" cy="204334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4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178816" tIns="447040" rIns="178816" bIns="1072896">
            <a:noAutofit/>
          </a:bodyPr>
          <a:lstStyle/>
          <a:p>
            <a:pPr marL="178820" indent="447050">
              <a:spcAft>
                <a:spcPts val="2347"/>
              </a:spcAft>
            </a:pPr>
            <a:r>
              <a:rPr lang="en-US" sz="4693" dirty="0">
                <a:latin typeface="Arial" panose="020B0604020202020204" pitchFamily="34" charset="0"/>
                <a:cs typeface="Arial" panose="020B0604020202020204" pitchFamily="34" charset="0"/>
              </a:rPr>
              <a:t>Authors have no financial conflicts of interest to disclose</a:t>
            </a:r>
          </a:p>
        </p:txBody>
      </p:sp>
      <p:sp>
        <p:nvSpPr>
          <p:cNvPr id="23" name="Text Box 183">
            <a:extLst>
              <a:ext uri="{FF2B5EF4-FFF2-40B4-BE49-F238E27FC236}">
                <a16:creationId xmlns:a16="http://schemas.microsoft.com/office/drawing/2014/main" id="{9726A6B0-2A94-4E1B-B24D-D38A96B1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2553" y="32403895"/>
            <a:ext cx="13553878" cy="993093"/>
          </a:xfrm>
          <a:prstGeom prst="rect">
            <a:avLst/>
          </a:prstGeom>
          <a:solidFill>
            <a:srgbClr val="00004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89408" rIns="50368" bIns="89408" anchor="ctr">
            <a:noAutofit/>
          </a:bodyPr>
          <a:lstStyle/>
          <a:p>
            <a:pPr marL="100739" eaLnBrk="0" hangingPunct="0">
              <a:defRPr/>
            </a:pPr>
            <a:r>
              <a:rPr lang="en-US" sz="5280" b="1" dirty="0">
                <a:solidFill>
                  <a:srgbClr val="FFF781"/>
                </a:solidFill>
                <a:latin typeface="+mj-lt"/>
              </a:rPr>
              <a:t>Disclosures</a:t>
            </a:r>
          </a:p>
        </p:txBody>
      </p:sp>
      <p:sp>
        <p:nvSpPr>
          <p:cNvPr id="24" name="Text Box 183">
            <a:extLst>
              <a:ext uri="{FF2B5EF4-FFF2-40B4-BE49-F238E27FC236}">
                <a16:creationId xmlns:a16="http://schemas.microsoft.com/office/drawing/2014/main" id="{CCC024E0-5F49-4A58-9D9B-669DC661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4979" y="23695160"/>
            <a:ext cx="12638079" cy="1083479"/>
          </a:xfrm>
          <a:prstGeom prst="rect">
            <a:avLst/>
          </a:prstGeom>
          <a:solidFill>
            <a:srgbClr val="00004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89408" rIns="50368" bIns="89408" anchor="ctr">
            <a:noAutofit/>
          </a:bodyPr>
          <a:lstStyle/>
          <a:p>
            <a:pPr marL="100739" eaLnBrk="0" hangingPunct="0">
              <a:defRPr/>
            </a:pPr>
            <a:r>
              <a:rPr lang="en-US" sz="5000" b="1" dirty="0">
                <a:solidFill>
                  <a:srgbClr val="FFF781"/>
                </a:solidFill>
                <a:latin typeface="+mj-lt"/>
              </a:rPr>
              <a:t>Table 2: Patient radiographic factors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2588A4F-0676-42C3-A020-D6C20834AE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51"/>
          <a:stretch/>
        </p:blipFill>
        <p:spPr>
          <a:xfrm>
            <a:off x="13454979" y="7780997"/>
            <a:ext cx="12669210" cy="155940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76A437-DD9B-441D-9764-91E7138AD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5613" y="24919981"/>
            <a:ext cx="10943087" cy="149678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4A8F7E-6959-461B-9551-4DE821898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4647" y="12117301"/>
            <a:ext cx="13441784" cy="8410671"/>
          </a:xfrm>
          <a:prstGeom prst="rect">
            <a:avLst/>
          </a:prstGeom>
        </p:spPr>
      </p:pic>
      <p:sp>
        <p:nvSpPr>
          <p:cNvPr id="28" name="Text Box 183">
            <a:extLst>
              <a:ext uri="{FF2B5EF4-FFF2-40B4-BE49-F238E27FC236}">
                <a16:creationId xmlns:a16="http://schemas.microsoft.com/office/drawing/2014/main" id="{BBFD5984-D048-4BC2-BE56-53F91334E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1913" y="6165876"/>
            <a:ext cx="13441784" cy="1683681"/>
          </a:xfrm>
          <a:prstGeom prst="rect">
            <a:avLst/>
          </a:prstGeom>
          <a:solidFill>
            <a:srgbClr val="00004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 lIns="178816" tIns="89408" rIns="50368" bIns="89408" anchor="ctr">
            <a:noAutofit/>
          </a:bodyPr>
          <a:lstStyle/>
          <a:p>
            <a:pPr marL="100739" eaLnBrk="0" hangingPunct="0">
              <a:defRPr/>
            </a:pPr>
            <a:r>
              <a:rPr lang="en-US" sz="5000" b="1" dirty="0">
                <a:solidFill>
                  <a:srgbClr val="FFF781"/>
                </a:solidFill>
                <a:latin typeface="+mj-lt"/>
              </a:rPr>
              <a:t>Table 3: Multivariate analysis of risk factors for requiring open reduction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E57ABCC-AC08-4590-BCAD-3F2CF14E4D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22" t="12233" r="4204" b="8122"/>
          <a:stretch/>
        </p:blipFill>
        <p:spPr>
          <a:xfrm>
            <a:off x="26441913" y="8248856"/>
            <a:ext cx="13441784" cy="31217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8617</TotalTime>
  <Words>331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(heading)</vt:lpstr>
      <vt:lpstr>Constantia</vt:lpstr>
      <vt:lpstr>Times New Roman</vt:lpstr>
      <vt:lpstr>Wingdings 2</vt:lpstr>
      <vt:lpstr>Flow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48x72 poster template</dc:title>
  <dc:creator>Jay Buckley</dc:creator>
  <dc:description>Call if we can help   800-590-7850_x000d_
_x000d_
(c) copyright  MegaPrint Inc. 2001</dc:description>
  <cp:lastModifiedBy>Luke</cp:lastModifiedBy>
  <cp:revision>759</cp:revision>
  <cp:lastPrinted>2019-08-22T23:31:07Z</cp:lastPrinted>
  <dcterms:created xsi:type="dcterms:W3CDTF">2010-03-02T18:17:02Z</dcterms:created>
  <dcterms:modified xsi:type="dcterms:W3CDTF">2021-05-23T17:43:07Z</dcterms:modified>
</cp:coreProperties>
</file>